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p:restoredTop sz="92500"/>
  </p:normalViewPr>
  <p:slideViewPr>
    <p:cSldViewPr snapToGrid="0" snapToObjects="1">
      <p:cViewPr>
        <p:scale>
          <a:sx n="97" d="100"/>
          <a:sy n="97" d="100"/>
        </p:scale>
        <p:origin x="360"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35879-08B0-1E47-ABED-136BF15B2BF0}" type="datetimeFigureOut">
              <a:rPr lang="en-US" smtClean="0"/>
              <a:t>8/24/17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5D5FF-2825-1B48-A175-D3626507ACD0}" type="slidenum">
              <a:rPr lang="en-US" smtClean="0"/>
              <a:t>‹#›</a:t>
            </a:fld>
            <a:endParaRPr lang="en-US"/>
          </a:p>
        </p:txBody>
      </p:sp>
    </p:spTree>
    <p:extLst>
      <p:ext uri="{BB962C8B-B14F-4D97-AF65-F5344CB8AC3E}">
        <p14:creationId xmlns:p14="http://schemas.microsoft.com/office/powerpoint/2010/main" val="112859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145F8-84C4-6645-BB87-E33A0FCB61FC}"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50182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145F8-84C4-6645-BB87-E33A0FCB61FC}"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81999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145F8-84C4-6645-BB87-E33A0FCB61FC}"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17909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145F8-84C4-6645-BB87-E33A0FCB61FC}"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85560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145F8-84C4-6645-BB87-E33A0FCB61FC}" type="datetimeFigureOut">
              <a:rPr lang="en-US" smtClean="0"/>
              <a:t>8/24/17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43305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145F8-84C4-6645-BB87-E33A0FCB61FC}" type="datetimeFigureOut">
              <a:rPr lang="en-US" smtClean="0"/>
              <a:t>8/24/17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38376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145F8-84C4-6645-BB87-E33A0FCB61FC}" type="datetimeFigureOut">
              <a:rPr lang="en-US" smtClean="0"/>
              <a:t>8/24/17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81836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145F8-84C4-6645-BB87-E33A0FCB61FC}" type="datetimeFigureOut">
              <a:rPr lang="en-US" smtClean="0"/>
              <a:t>8/24/17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36164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145F8-84C4-6645-BB87-E33A0FCB61FC}" type="datetimeFigureOut">
              <a:rPr lang="en-US" smtClean="0"/>
              <a:t>8/24/17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83109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145F8-84C4-6645-BB87-E33A0FCB61FC}" type="datetimeFigureOut">
              <a:rPr lang="en-US" smtClean="0"/>
              <a:t>8/24/17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01715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145F8-84C4-6645-BB87-E33A0FCB61FC}" type="datetimeFigureOut">
              <a:rPr lang="en-US" smtClean="0"/>
              <a:t>8/24/17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83FF-14DF-2043-A5E8-F8B6D7390AB5}" type="slidenum">
              <a:rPr lang="en-US" smtClean="0"/>
              <a:t>‹#›</a:t>
            </a:fld>
            <a:endParaRPr lang="en-US"/>
          </a:p>
        </p:txBody>
      </p:sp>
    </p:spTree>
    <p:extLst>
      <p:ext uri="{BB962C8B-B14F-4D97-AF65-F5344CB8AC3E}">
        <p14:creationId xmlns:p14="http://schemas.microsoft.com/office/powerpoint/2010/main" val="12966909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145F8-84C4-6645-BB87-E33A0FCB61FC}" type="datetimeFigureOut">
              <a:rPr lang="en-US" smtClean="0"/>
              <a:t>8/24/17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883FF-14DF-2043-A5E8-F8B6D7390AB5}" type="slidenum">
              <a:rPr lang="en-US" smtClean="0"/>
              <a:t>‹#›</a:t>
            </a:fld>
            <a:endParaRPr lang="en-US"/>
          </a:p>
        </p:txBody>
      </p:sp>
    </p:spTree>
    <p:extLst>
      <p:ext uri="{BB962C8B-B14F-4D97-AF65-F5344CB8AC3E}">
        <p14:creationId xmlns:p14="http://schemas.microsoft.com/office/powerpoint/2010/main" val="1038757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nkadensity.weeb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1506"/>
            <a:ext cx="5181600" cy="2387600"/>
          </a:xfrm>
        </p:spPr>
        <p:txBody>
          <a:bodyPr>
            <a:normAutofit/>
          </a:bodyPr>
          <a:lstStyle/>
          <a:p>
            <a:r>
              <a:rPr lang="en-US" sz="7200" dirty="0" smtClean="0">
                <a:solidFill>
                  <a:srgbClr val="FF0000"/>
                </a:solidFill>
                <a:latin typeface="American Typewriter" charset="0"/>
                <a:ea typeface="American Typewriter" charset="0"/>
                <a:cs typeface="American Typewriter" charset="0"/>
              </a:rPr>
              <a:t>Significant Figures </a:t>
            </a:r>
            <a:endParaRPr lang="en-US" sz="7200" dirty="0">
              <a:solidFill>
                <a:srgbClr val="FF0000"/>
              </a:solidFill>
              <a:latin typeface="American Typewriter" charset="0"/>
              <a:ea typeface="American Typewriter" charset="0"/>
              <a:cs typeface="American Typewriter" charset="0"/>
            </a:endParaRPr>
          </a:p>
        </p:txBody>
      </p:sp>
      <p:sp>
        <p:nvSpPr>
          <p:cNvPr id="3" name="Subtitle 2"/>
          <p:cNvSpPr>
            <a:spLocks noGrp="1"/>
          </p:cNvSpPr>
          <p:nvPr>
            <p:ph type="subTitle" idx="1"/>
          </p:nvPr>
        </p:nvSpPr>
        <p:spPr>
          <a:xfrm>
            <a:off x="6705600" y="3678238"/>
            <a:ext cx="5181600" cy="1655762"/>
          </a:xfrm>
        </p:spPr>
        <p:txBody>
          <a:bodyPr>
            <a:normAutofit/>
          </a:bodyPr>
          <a:lstStyle/>
          <a:p>
            <a:r>
              <a:rPr lang="en-US" sz="4000" smtClean="0"/>
              <a:t>Conveys </a:t>
            </a:r>
            <a:r>
              <a:rPr lang="en-US" sz="4000" dirty="0" smtClean="0"/>
              <a:t>the precision of a measuring tool.</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591" y="376238"/>
            <a:ext cx="2861716" cy="1970768"/>
          </a:xfrm>
          <a:prstGeom prst="rect">
            <a:avLst/>
          </a:prstGeom>
        </p:spPr>
      </p:pic>
      <p:pic>
        <p:nvPicPr>
          <p:cNvPr id="6" name="Picture 5"/>
          <p:cNvPicPr>
            <a:picLocks noChangeAspect="1"/>
          </p:cNvPicPr>
          <p:nvPr/>
        </p:nvPicPr>
        <p:blipFill>
          <a:blip r:embed="rId3"/>
          <a:stretch>
            <a:fillRect/>
          </a:stretch>
        </p:blipFill>
        <p:spPr>
          <a:xfrm>
            <a:off x="1377270" y="2967151"/>
            <a:ext cx="5328330" cy="3666898"/>
          </a:xfrm>
          <a:prstGeom prst="rect">
            <a:avLst/>
          </a:prstGeom>
        </p:spPr>
      </p:pic>
    </p:spTree>
    <p:extLst>
      <p:ext uri="{BB962C8B-B14F-4D97-AF65-F5344CB8AC3E}">
        <p14:creationId xmlns:p14="http://schemas.microsoft.com/office/powerpoint/2010/main" val="128621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81000">
              <a:srgbClr val="FFC000"/>
            </a:gs>
            <a:gs pos="92000">
              <a:srgbClr val="FF0000"/>
            </a:gs>
            <a:gs pos="84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403225"/>
            <a:ext cx="7759700" cy="1325563"/>
          </a:xfrm>
        </p:spPr>
        <p:txBody>
          <a:bodyPr/>
          <a:lstStyle/>
          <a:p>
            <a:r>
              <a:rPr lang="en-US" b="1" u="sng" dirty="0" smtClean="0">
                <a:latin typeface="American Typewriter" charset="0"/>
                <a:ea typeface="American Typewriter" charset="0"/>
                <a:cs typeface="American Typewriter" charset="0"/>
              </a:rPr>
              <a:t>RULE FOUR</a:t>
            </a:r>
            <a:endParaRPr lang="en-US" b="1" u="sng"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892300" y="2460625"/>
            <a:ext cx="8839200" cy="1857375"/>
          </a:xfrm>
        </p:spPr>
        <p:txBody>
          <a:bodyPr/>
          <a:lstStyle/>
          <a:p>
            <a:r>
              <a:rPr lang="en-US" dirty="0"/>
              <a:t>Z</a:t>
            </a:r>
            <a:r>
              <a:rPr lang="en-US" dirty="0" smtClean="0"/>
              <a:t>ero’s are NOT </a:t>
            </a:r>
            <a:r>
              <a:rPr lang="en-US" sz="5400" dirty="0" smtClean="0">
                <a:solidFill>
                  <a:srgbClr val="FF0000"/>
                </a:solidFill>
              </a:rPr>
              <a:t>significant</a:t>
            </a:r>
            <a:r>
              <a:rPr lang="en-US" dirty="0" smtClean="0"/>
              <a:t> if they are on the </a:t>
            </a:r>
            <a:r>
              <a:rPr lang="en-US" sz="5400" dirty="0" smtClean="0">
                <a:solidFill>
                  <a:srgbClr val="FF0000"/>
                </a:solidFill>
              </a:rPr>
              <a:t>left</a:t>
            </a:r>
            <a:r>
              <a:rPr lang="en-US" dirty="0" smtClean="0"/>
              <a:t> EVEN IF there is a </a:t>
            </a:r>
            <a:r>
              <a:rPr lang="en-US" sz="5400" dirty="0" smtClean="0">
                <a:solidFill>
                  <a:srgbClr val="FF0000"/>
                </a:solidFill>
              </a:rPr>
              <a:t>decimal point</a:t>
            </a:r>
            <a:r>
              <a:rPr lang="en-US" dirty="0" smtClean="0"/>
              <a:t>. </a:t>
            </a:r>
            <a:endParaRPr lang="en-US" dirty="0"/>
          </a:p>
        </p:txBody>
      </p:sp>
    </p:spTree>
    <p:extLst>
      <p:ext uri="{BB962C8B-B14F-4D97-AF65-F5344CB8AC3E}">
        <p14:creationId xmlns:p14="http://schemas.microsoft.com/office/powerpoint/2010/main" val="180939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81000">
              <a:srgbClr val="FFC000"/>
            </a:gs>
            <a:gs pos="92000">
              <a:srgbClr val="FF0000"/>
            </a:gs>
            <a:gs pos="84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3822700" y="1358900"/>
            <a:ext cx="4800600" cy="3785652"/>
          </a:xfrm>
          <a:prstGeom prst="rect">
            <a:avLst/>
          </a:prstGeom>
          <a:noFill/>
        </p:spPr>
        <p:txBody>
          <a:bodyPr wrap="square" rtlCol="0">
            <a:spAutoFit/>
          </a:bodyPr>
          <a:lstStyle/>
          <a:p>
            <a:pPr algn="ctr"/>
            <a:r>
              <a:rPr lang="en-US" sz="4000" dirty="0" smtClean="0">
                <a:latin typeface="American Typewriter" charset="0"/>
                <a:ea typeface="American Typewriter" charset="0"/>
                <a:cs typeface="American Typewriter" charset="0"/>
              </a:rPr>
              <a:t>Handling </a:t>
            </a:r>
          </a:p>
          <a:p>
            <a:pPr algn="ctr"/>
            <a:r>
              <a:rPr lang="en-US" sz="8000" dirty="0" smtClean="0">
                <a:latin typeface="American Typewriter" charset="0"/>
                <a:ea typeface="American Typewriter" charset="0"/>
                <a:cs typeface="American Typewriter" charset="0"/>
              </a:rPr>
              <a:t>Sig Figs </a:t>
            </a:r>
          </a:p>
          <a:p>
            <a:pPr algn="ctr"/>
            <a:r>
              <a:rPr lang="en-US" sz="4000" dirty="0" smtClean="0">
                <a:latin typeface="American Typewriter" charset="0"/>
                <a:ea typeface="American Typewriter" charset="0"/>
                <a:cs typeface="American Typewriter" charset="0"/>
              </a:rPr>
              <a:t>when multiplying and dividing values. </a:t>
            </a:r>
            <a:endParaRPr lang="en-US" sz="40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689520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1">
                <a:lumMod val="5000"/>
                <a:lumOff val="95000"/>
              </a:schemeClr>
            </a:gs>
            <a:gs pos="81000">
              <a:srgbClr val="FFC000"/>
            </a:gs>
            <a:gs pos="85000">
              <a:srgbClr val="FF0000"/>
            </a:gs>
            <a:gs pos="99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9200" y="504825"/>
            <a:ext cx="9309100" cy="4351338"/>
          </a:xfrm>
        </p:spPr>
        <p:txBody>
          <a:bodyPr>
            <a:normAutofit/>
          </a:bodyPr>
          <a:lstStyle/>
          <a:p>
            <a:pPr marL="0" indent="0">
              <a:buNone/>
            </a:pPr>
            <a:r>
              <a:rPr lang="en-US" sz="4000" dirty="0" smtClean="0"/>
              <a:t>When you multiply and divide values,  round the answer to the LEAST number of sig fig’s from the numbers you started with.  </a:t>
            </a:r>
            <a:endParaRPr lang="en-US" sz="4000" dirty="0"/>
          </a:p>
        </p:txBody>
      </p:sp>
      <p:sp>
        <p:nvSpPr>
          <p:cNvPr id="4" name="TextBox 3"/>
          <p:cNvSpPr txBox="1"/>
          <p:nvPr/>
        </p:nvSpPr>
        <p:spPr>
          <a:xfrm>
            <a:off x="3530600" y="2806700"/>
            <a:ext cx="6604000" cy="523220"/>
          </a:xfrm>
          <a:prstGeom prst="rect">
            <a:avLst/>
          </a:prstGeom>
          <a:noFill/>
        </p:spPr>
        <p:txBody>
          <a:bodyPr wrap="square" rtlCol="0">
            <a:spAutoFit/>
          </a:bodyPr>
          <a:lstStyle/>
          <a:p>
            <a:r>
              <a:rPr lang="en-US" sz="2800" dirty="0" smtClean="0"/>
              <a:t>(</a:t>
            </a:r>
            <a:r>
              <a:rPr lang="en-US" sz="2800" smtClean="0"/>
              <a:t>304.7)(800.0) = 243760  </a:t>
            </a:r>
            <a:endParaRPr lang="en-US" sz="2800" dirty="0"/>
          </a:p>
        </p:txBody>
      </p:sp>
      <p:grpSp>
        <p:nvGrpSpPr>
          <p:cNvPr id="8" name="Group 7"/>
          <p:cNvGrpSpPr/>
          <p:nvPr/>
        </p:nvGrpSpPr>
        <p:grpSpPr>
          <a:xfrm>
            <a:off x="3327400" y="3329920"/>
            <a:ext cx="1397000" cy="947787"/>
            <a:chOff x="3327400" y="3329920"/>
            <a:chExt cx="1397000" cy="947787"/>
          </a:xfrm>
        </p:grpSpPr>
        <p:sp>
          <p:nvSpPr>
            <p:cNvPr id="5" name="TextBox 4"/>
            <p:cNvSpPr txBox="1"/>
            <p:nvPr/>
          </p:nvSpPr>
          <p:spPr>
            <a:xfrm>
              <a:off x="3327400" y="3908375"/>
              <a:ext cx="1397000" cy="369332"/>
            </a:xfrm>
            <a:prstGeom prst="rect">
              <a:avLst/>
            </a:prstGeom>
            <a:noFill/>
          </p:spPr>
          <p:txBody>
            <a:bodyPr wrap="square" rtlCol="0">
              <a:spAutoFit/>
            </a:bodyPr>
            <a:lstStyle/>
            <a:p>
              <a:r>
                <a:rPr lang="en-US" smtClean="0"/>
                <a:t>4 sig figs</a:t>
              </a:r>
              <a:endParaRPr lang="en-US"/>
            </a:p>
          </p:txBody>
        </p:sp>
        <p:cxnSp>
          <p:nvCxnSpPr>
            <p:cNvPr id="7" name="Straight Arrow Connector 6"/>
            <p:cNvCxnSpPr/>
            <p:nvPr/>
          </p:nvCxnSpPr>
          <p:spPr>
            <a:xfrm flipV="1">
              <a:off x="3733800" y="3329920"/>
              <a:ext cx="266700" cy="578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546600" y="3350256"/>
            <a:ext cx="1397000" cy="947787"/>
            <a:chOff x="3327400" y="3329920"/>
            <a:chExt cx="1397000" cy="947787"/>
          </a:xfrm>
        </p:grpSpPr>
        <p:sp>
          <p:nvSpPr>
            <p:cNvPr id="11" name="TextBox 10"/>
            <p:cNvSpPr txBox="1"/>
            <p:nvPr/>
          </p:nvSpPr>
          <p:spPr>
            <a:xfrm>
              <a:off x="3327400" y="3908375"/>
              <a:ext cx="1397000" cy="369332"/>
            </a:xfrm>
            <a:prstGeom prst="rect">
              <a:avLst/>
            </a:prstGeom>
            <a:noFill/>
          </p:spPr>
          <p:txBody>
            <a:bodyPr wrap="square" rtlCol="0">
              <a:spAutoFit/>
            </a:bodyPr>
            <a:lstStyle/>
            <a:p>
              <a:r>
                <a:rPr lang="en-US" smtClean="0"/>
                <a:t>4 sig figs</a:t>
              </a:r>
              <a:endParaRPr lang="en-US"/>
            </a:p>
          </p:txBody>
        </p:sp>
        <p:cxnSp>
          <p:nvCxnSpPr>
            <p:cNvPr id="12" name="Straight Arrow Connector 11"/>
            <p:cNvCxnSpPr/>
            <p:nvPr/>
          </p:nvCxnSpPr>
          <p:spPr>
            <a:xfrm flipV="1">
              <a:off x="3733800" y="3329920"/>
              <a:ext cx="266700" cy="578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407150" y="3202267"/>
            <a:ext cx="4248150" cy="976790"/>
            <a:chOff x="6407150" y="3202267"/>
            <a:chExt cx="4248150" cy="976790"/>
          </a:xfrm>
        </p:grpSpPr>
        <p:sp>
          <p:nvSpPr>
            <p:cNvPr id="13" name="Up Arrow 12"/>
            <p:cNvSpPr/>
            <p:nvPr/>
          </p:nvSpPr>
          <p:spPr>
            <a:xfrm>
              <a:off x="6407150" y="3202267"/>
              <a:ext cx="457200" cy="9767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85000" y="3446710"/>
              <a:ext cx="3670300" cy="646331"/>
            </a:xfrm>
            <a:prstGeom prst="rect">
              <a:avLst/>
            </a:prstGeom>
            <a:noFill/>
          </p:spPr>
          <p:txBody>
            <a:bodyPr wrap="square" rtlCol="0">
              <a:spAutoFit/>
            </a:bodyPr>
            <a:lstStyle/>
            <a:p>
              <a:r>
                <a:rPr lang="en-US" dirty="0" smtClean="0">
                  <a:solidFill>
                    <a:srgbClr val="FF0000"/>
                  </a:solidFill>
                </a:rPr>
                <a:t>Make a decision about whether to keep the 7 </a:t>
              </a:r>
              <a:r>
                <a:rPr lang="en-US" smtClean="0">
                  <a:solidFill>
                    <a:srgbClr val="FF0000"/>
                  </a:solidFill>
                </a:rPr>
                <a:t>or round it up to 8. </a:t>
              </a:r>
              <a:endParaRPr lang="en-US">
                <a:solidFill>
                  <a:srgbClr val="FF0000"/>
                </a:solidFill>
              </a:endParaRPr>
            </a:p>
          </p:txBody>
        </p:sp>
      </p:grpSp>
      <p:grpSp>
        <p:nvGrpSpPr>
          <p:cNvPr id="20" name="Group 19"/>
          <p:cNvGrpSpPr/>
          <p:nvPr/>
        </p:nvGrpSpPr>
        <p:grpSpPr>
          <a:xfrm>
            <a:off x="5978525" y="2806700"/>
            <a:ext cx="2835275" cy="523220"/>
            <a:chOff x="5978525" y="2806700"/>
            <a:chExt cx="2835275" cy="523220"/>
          </a:xfrm>
        </p:grpSpPr>
        <p:cxnSp>
          <p:nvCxnSpPr>
            <p:cNvPr id="17" name="Straight Connector 16"/>
            <p:cNvCxnSpPr/>
            <p:nvPr/>
          </p:nvCxnSpPr>
          <p:spPr>
            <a:xfrm>
              <a:off x="5978525" y="3055610"/>
              <a:ext cx="1041400"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75500" y="2806700"/>
              <a:ext cx="1638300" cy="523220"/>
            </a:xfrm>
            <a:prstGeom prst="rect">
              <a:avLst/>
            </a:prstGeom>
            <a:noFill/>
          </p:spPr>
          <p:txBody>
            <a:bodyPr wrap="square" rtlCol="0">
              <a:spAutoFit/>
            </a:bodyPr>
            <a:lstStyle/>
            <a:p>
              <a:r>
                <a:rPr lang="en-US" sz="2800" dirty="0" smtClean="0"/>
                <a:t>= 243800  </a:t>
              </a:r>
              <a:endParaRPr lang="en-US" sz="2800" dirty="0"/>
            </a:p>
          </p:txBody>
        </p:sp>
      </p:grpSp>
    </p:spTree>
    <p:extLst>
      <p:ext uri="{BB962C8B-B14F-4D97-AF65-F5344CB8AC3E}">
        <p14:creationId xmlns:p14="http://schemas.microsoft.com/office/powerpoint/2010/main" val="9019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1">
                <a:lumMod val="5000"/>
                <a:lumOff val="95000"/>
              </a:schemeClr>
            </a:gs>
            <a:gs pos="81000">
              <a:srgbClr val="FFC000"/>
            </a:gs>
            <a:gs pos="85000">
              <a:srgbClr val="FF0000"/>
            </a:gs>
            <a:gs pos="99000">
              <a:schemeClr val="tx1"/>
            </a:gs>
          </a:gsLst>
          <a:lin ang="162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3530600" y="2806700"/>
            <a:ext cx="6604000" cy="523220"/>
          </a:xfrm>
          <a:prstGeom prst="rect">
            <a:avLst/>
          </a:prstGeom>
          <a:noFill/>
        </p:spPr>
        <p:txBody>
          <a:bodyPr wrap="square" rtlCol="0">
            <a:spAutoFit/>
          </a:bodyPr>
          <a:lstStyle/>
          <a:p>
            <a:r>
              <a:rPr lang="en-US" sz="2800" dirty="0" smtClean="0"/>
              <a:t>(304.7)(800) = 243760  </a:t>
            </a:r>
            <a:endParaRPr lang="en-US" sz="2800" dirty="0"/>
          </a:p>
        </p:txBody>
      </p:sp>
      <p:grpSp>
        <p:nvGrpSpPr>
          <p:cNvPr id="8" name="Group 7"/>
          <p:cNvGrpSpPr/>
          <p:nvPr/>
        </p:nvGrpSpPr>
        <p:grpSpPr>
          <a:xfrm>
            <a:off x="3327400" y="3329920"/>
            <a:ext cx="1397000" cy="947787"/>
            <a:chOff x="3327400" y="3329920"/>
            <a:chExt cx="1397000" cy="947787"/>
          </a:xfrm>
        </p:grpSpPr>
        <p:sp>
          <p:nvSpPr>
            <p:cNvPr id="5" name="TextBox 4"/>
            <p:cNvSpPr txBox="1"/>
            <p:nvPr/>
          </p:nvSpPr>
          <p:spPr>
            <a:xfrm>
              <a:off x="3327400" y="3908375"/>
              <a:ext cx="1397000" cy="369332"/>
            </a:xfrm>
            <a:prstGeom prst="rect">
              <a:avLst/>
            </a:prstGeom>
            <a:noFill/>
          </p:spPr>
          <p:txBody>
            <a:bodyPr wrap="square" rtlCol="0">
              <a:spAutoFit/>
            </a:bodyPr>
            <a:lstStyle/>
            <a:p>
              <a:r>
                <a:rPr lang="en-US" smtClean="0"/>
                <a:t>4 sig figs</a:t>
              </a:r>
              <a:endParaRPr lang="en-US"/>
            </a:p>
          </p:txBody>
        </p:sp>
        <p:cxnSp>
          <p:nvCxnSpPr>
            <p:cNvPr id="7" name="Straight Arrow Connector 6"/>
            <p:cNvCxnSpPr/>
            <p:nvPr/>
          </p:nvCxnSpPr>
          <p:spPr>
            <a:xfrm flipV="1">
              <a:off x="3733800" y="3329920"/>
              <a:ext cx="266700" cy="578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546600" y="3350256"/>
            <a:ext cx="1397000" cy="947787"/>
            <a:chOff x="3327400" y="3329920"/>
            <a:chExt cx="1397000" cy="947787"/>
          </a:xfrm>
        </p:grpSpPr>
        <p:sp>
          <p:nvSpPr>
            <p:cNvPr id="11" name="TextBox 10"/>
            <p:cNvSpPr txBox="1"/>
            <p:nvPr/>
          </p:nvSpPr>
          <p:spPr>
            <a:xfrm>
              <a:off x="3327400" y="3908375"/>
              <a:ext cx="1397000" cy="369332"/>
            </a:xfrm>
            <a:prstGeom prst="rect">
              <a:avLst/>
            </a:prstGeom>
            <a:noFill/>
          </p:spPr>
          <p:txBody>
            <a:bodyPr wrap="square" rtlCol="0">
              <a:spAutoFit/>
            </a:bodyPr>
            <a:lstStyle/>
            <a:p>
              <a:r>
                <a:rPr lang="en-US" dirty="0" smtClean="0"/>
                <a:t>1 sig figs</a:t>
              </a:r>
              <a:endParaRPr lang="en-US" dirty="0"/>
            </a:p>
          </p:txBody>
        </p:sp>
        <p:cxnSp>
          <p:nvCxnSpPr>
            <p:cNvPr id="12" name="Straight Arrow Connector 11"/>
            <p:cNvCxnSpPr/>
            <p:nvPr/>
          </p:nvCxnSpPr>
          <p:spPr>
            <a:xfrm flipV="1">
              <a:off x="3733800" y="3329920"/>
              <a:ext cx="266700" cy="578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654675" y="3298724"/>
            <a:ext cx="4248150" cy="976790"/>
            <a:chOff x="6407150" y="3202267"/>
            <a:chExt cx="4248150" cy="976790"/>
          </a:xfrm>
        </p:grpSpPr>
        <p:sp>
          <p:nvSpPr>
            <p:cNvPr id="13" name="Up Arrow 12"/>
            <p:cNvSpPr/>
            <p:nvPr/>
          </p:nvSpPr>
          <p:spPr>
            <a:xfrm>
              <a:off x="6407150" y="3202267"/>
              <a:ext cx="457200" cy="9767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85000" y="3446710"/>
              <a:ext cx="3670300" cy="646331"/>
            </a:xfrm>
            <a:prstGeom prst="rect">
              <a:avLst/>
            </a:prstGeom>
            <a:noFill/>
          </p:spPr>
          <p:txBody>
            <a:bodyPr wrap="square" rtlCol="0">
              <a:spAutoFit/>
            </a:bodyPr>
            <a:lstStyle/>
            <a:p>
              <a:r>
                <a:rPr lang="en-US" dirty="0" smtClean="0">
                  <a:solidFill>
                    <a:srgbClr val="FF0000"/>
                  </a:solidFill>
                </a:rPr>
                <a:t>Make a decision about whether to keep the 2 or round it up to 3. </a:t>
              </a:r>
              <a:endParaRPr lang="en-US" dirty="0">
                <a:solidFill>
                  <a:srgbClr val="FF0000"/>
                </a:solidFill>
              </a:endParaRPr>
            </a:p>
          </p:txBody>
        </p:sp>
      </p:grpSp>
      <p:grpSp>
        <p:nvGrpSpPr>
          <p:cNvPr id="20" name="Group 19"/>
          <p:cNvGrpSpPr/>
          <p:nvPr/>
        </p:nvGrpSpPr>
        <p:grpSpPr>
          <a:xfrm>
            <a:off x="5978525" y="2806700"/>
            <a:ext cx="2835275" cy="523220"/>
            <a:chOff x="5978525" y="2806700"/>
            <a:chExt cx="2835275" cy="523220"/>
          </a:xfrm>
        </p:grpSpPr>
        <p:cxnSp>
          <p:nvCxnSpPr>
            <p:cNvPr id="17" name="Straight Connector 16"/>
            <p:cNvCxnSpPr/>
            <p:nvPr/>
          </p:nvCxnSpPr>
          <p:spPr>
            <a:xfrm>
              <a:off x="5978525" y="3055610"/>
              <a:ext cx="1041400"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75500" y="2806700"/>
              <a:ext cx="1638300" cy="523220"/>
            </a:xfrm>
            <a:prstGeom prst="rect">
              <a:avLst/>
            </a:prstGeom>
            <a:noFill/>
          </p:spPr>
          <p:txBody>
            <a:bodyPr wrap="square" rtlCol="0">
              <a:spAutoFit/>
            </a:bodyPr>
            <a:lstStyle/>
            <a:p>
              <a:r>
                <a:rPr lang="en-US" sz="2800" dirty="0" smtClean="0"/>
                <a:t>= 200000  </a:t>
              </a:r>
              <a:endParaRPr lang="en-US" sz="2800" dirty="0"/>
            </a:p>
          </p:txBody>
        </p:sp>
      </p:grpSp>
    </p:spTree>
    <p:extLst>
      <p:ext uri="{BB962C8B-B14F-4D97-AF65-F5344CB8AC3E}">
        <p14:creationId xmlns:p14="http://schemas.microsoft.com/office/powerpoint/2010/main" val="116104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1">
                <a:lumMod val="5000"/>
                <a:lumOff val="95000"/>
              </a:schemeClr>
            </a:gs>
            <a:gs pos="81000">
              <a:srgbClr val="FFC000"/>
            </a:gs>
            <a:gs pos="85000">
              <a:srgbClr val="FF0000"/>
            </a:gs>
            <a:gs pos="99000">
              <a:schemeClr val="tx1"/>
            </a:gs>
          </a:gsLst>
          <a:lin ang="54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1003300" y="863600"/>
            <a:ext cx="10071100" cy="4154984"/>
          </a:xfrm>
          <a:prstGeom prst="rect">
            <a:avLst/>
          </a:prstGeom>
          <a:noFill/>
        </p:spPr>
        <p:txBody>
          <a:bodyPr wrap="square" rtlCol="0">
            <a:spAutoFit/>
          </a:bodyPr>
          <a:lstStyle/>
          <a:p>
            <a:r>
              <a:rPr lang="en-US" sz="4000" b="1" u="sng" dirty="0" smtClean="0">
                <a:solidFill>
                  <a:srgbClr val="FF0000"/>
                </a:solidFill>
                <a:latin typeface="American Typewriter" charset="0"/>
                <a:ea typeface="American Typewriter" charset="0"/>
                <a:cs typeface="American Typewriter" charset="0"/>
              </a:rPr>
              <a:t>Practice (Homework)</a:t>
            </a:r>
          </a:p>
          <a:p>
            <a:endParaRPr lang="en-US" sz="3200" dirty="0"/>
          </a:p>
          <a:p>
            <a:r>
              <a:rPr lang="en-US" sz="3200" dirty="0" smtClean="0"/>
              <a:t>Go to our website to find the </a:t>
            </a:r>
            <a:r>
              <a:rPr lang="en-US" sz="3200" dirty="0" err="1" smtClean="0"/>
              <a:t>Quia</a:t>
            </a:r>
            <a:r>
              <a:rPr lang="en-US" sz="3200" dirty="0" smtClean="0"/>
              <a:t> flashcards that you need to complete this assignment. </a:t>
            </a:r>
          </a:p>
          <a:p>
            <a:endParaRPr lang="en-US" sz="3200" dirty="0"/>
          </a:p>
          <a:p>
            <a:r>
              <a:rPr lang="en-US" sz="3200" dirty="0" smtClean="0">
                <a:hlinkClick r:id="rId2"/>
              </a:rPr>
              <a:t>www.tonkadensity.weebly.com</a:t>
            </a:r>
            <a:r>
              <a:rPr lang="en-US" sz="3200" dirty="0" smtClean="0"/>
              <a:t> </a:t>
            </a:r>
          </a:p>
          <a:p>
            <a:endParaRPr lang="en-US" sz="3200" dirty="0"/>
          </a:p>
          <a:p>
            <a:endParaRPr lang="en-US" sz="3200" dirty="0"/>
          </a:p>
        </p:txBody>
      </p:sp>
    </p:spTree>
    <p:extLst>
      <p:ext uri="{BB962C8B-B14F-4D97-AF65-F5344CB8AC3E}">
        <p14:creationId xmlns:p14="http://schemas.microsoft.com/office/powerpoint/2010/main" val="38309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74411" y="1922236"/>
            <a:ext cx="4278844" cy="4521200"/>
          </a:xfrm>
          <a:prstGeom prst="rect">
            <a:avLst/>
          </a:prstGeom>
        </p:spPr>
      </p:pic>
      <p:pic>
        <p:nvPicPr>
          <p:cNvPr id="6" name="Picture 5"/>
          <p:cNvPicPr>
            <a:picLocks noChangeAspect="1"/>
          </p:cNvPicPr>
          <p:nvPr/>
        </p:nvPicPr>
        <p:blipFill>
          <a:blip r:embed="rId3"/>
          <a:stretch>
            <a:fillRect/>
          </a:stretch>
        </p:blipFill>
        <p:spPr>
          <a:xfrm>
            <a:off x="6025932" y="1922236"/>
            <a:ext cx="5054818" cy="4521200"/>
          </a:xfrm>
          <a:prstGeom prst="rect">
            <a:avLst/>
          </a:prstGeom>
        </p:spPr>
      </p:pic>
      <p:sp>
        <p:nvSpPr>
          <p:cNvPr id="7" name="TextBox 6"/>
          <p:cNvSpPr txBox="1"/>
          <p:nvPr/>
        </p:nvSpPr>
        <p:spPr>
          <a:xfrm>
            <a:off x="1174411" y="457200"/>
            <a:ext cx="9906339" cy="1200329"/>
          </a:xfrm>
          <a:prstGeom prst="rect">
            <a:avLst/>
          </a:prstGeom>
          <a:noFill/>
        </p:spPr>
        <p:txBody>
          <a:bodyPr wrap="square" rtlCol="0">
            <a:spAutoFit/>
          </a:bodyPr>
          <a:lstStyle/>
          <a:p>
            <a:pPr algn="ctr"/>
            <a:r>
              <a:rPr lang="en-US" sz="3600" dirty="0" smtClean="0">
                <a:latin typeface="American Typewriter" charset="0"/>
                <a:ea typeface="American Typewriter" charset="0"/>
                <a:cs typeface="American Typewriter" charset="0"/>
              </a:rPr>
              <a:t>What is the smallest unit you can measure from each of these Graduated Cylinders?</a:t>
            </a:r>
            <a:endParaRPr lang="en-US" sz="3600" dirty="0">
              <a:latin typeface="American Typewriter" charset="0"/>
              <a:ea typeface="American Typewriter" charset="0"/>
              <a:cs typeface="American Typewriter" charset="0"/>
            </a:endParaRPr>
          </a:p>
        </p:txBody>
      </p:sp>
      <p:sp>
        <p:nvSpPr>
          <p:cNvPr id="8" name="TextBox 7"/>
          <p:cNvSpPr txBox="1"/>
          <p:nvPr/>
        </p:nvSpPr>
        <p:spPr>
          <a:xfrm rot="20732883">
            <a:off x="250421" y="2989850"/>
            <a:ext cx="2436884" cy="1015663"/>
          </a:xfrm>
          <a:prstGeom prst="rect">
            <a:avLst/>
          </a:prstGeom>
          <a:solidFill>
            <a:schemeClr val="accent1">
              <a:lumMod val="40000"/>
              <a:lumOff val="60000"/>
            </a:schemeClr>
          </a:solidFill>
        </p:spPr>
        <p:txBody>
          <a:bodyPr wrap="square" rtlCol="0">
            <a:spAutoFit/>
          </a:bodyPr>
          <a:lstStyle/>
          <a:p>
            <a:pPr algn="ctr"/>
            <a:r>
              <a:rPr lang="en-US" sz="2000" dirty="0" smtClean="0"/>
              <a:t>Each mark is 0.2 mL apart so it </a:t>
            </a:r>
            <a:r>
              <a:rPr lang="en-US" sz="2000" smtClean="0"/>
              <a:t>is calibrated </a:t>
            </a:r>
            <a:r>
              <a:rPr lang="en-US" sz="2000" dirty="0" smtClean="0"/>
              <a:t>to 0.2 </a:t>
            </a:r>
            <a:r>
              <a:rPr lang="en-US" sz="2000" dirty="0" err="1" smtClean="0"/>
              <a:t>mL.</a:t>
            </a:r>
            <a:r>
              <a:rPr lang="en-US" sz="2000" dirty="0" smtClean="0"/>
              <a:t> </a:t>
            </a:r>
            <a:endParaRPr lang="en-US" sz="2000" dirty="0"/>
          </a:p>
        </p:txBody>
      </p:sp>
      <p:sp>
        <p:nvSpPr>
          <p:cNvPr id="9" name="TextBox 8"/>
          <p:cNvSpPr txBox="1"/>
          <p:nvPr/>
        </p:nvSpPr>
        <p:spPr>
          <a:xfrm rot="582813">
            <a:off x="9459735" y="2532650"/>
            <a:ext cx="2436884" cy="1015663"/>
          </a:xfrm>
          <a:prstGeom prst="rect">
            <a:avLst/>
          </a:prstGeom>
          <a:solidFill>
            <a:schemeClr val="accent1">
              <a:lumMod val="40000"/>
              <a:lumOff val="60000"/>
            </a:schemeClr>
          </a:solidFill>
        </p:spPr>
        <p:txBody>
          <a:bodyPr wrap="square" rtlCol="0">
            <a:spAutoFit/>
          </a:bodyPr>
          <a:lstStyle/>
          <a:p>
            <a:pPr algn="ctr"/>
            <a:r>
              <a:rPr lang="en-US" sz="2000" dirty="0" smtClean="0"/>
              <a:t>Each mark is 1 mL apart so it is calibrated to 1 </a:t>
            </a:r>
            <a:r>
              <a:rPr lang="en-US" sz="2000" dirty="0" err="1" smtClean="0"/>
              <a:t>mL.</a:t>
            </a:r>
            <a:r>
              <a:rPr lang="en-US" sz="2000" dirty="0" smtClean="0"/>
              <a:t> </a:t>
            </a:r>
            <a:endParaRPr lang="en-US" sz="2000" dirty="0"/>
          </a:p>
        </p:txBody>
      </p:sp>
    </p:spTree>
    <p:extLst>
      <p:ext uri="{BB962C8B-B14F-4D97-AF65-F5344CB8AC3E}">
        <p14:creationId xmlns:p14="http://schemas.microsoft.com/office/powerpoint/2010/main" val="16376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74411" y="1922236"/>
            <a:ext cx="4278844" cy="4521200"/>
          </a:xfrm>
          <a:prstGeom prst="rect">
            <a:avLst/>
          </a:prstGeom>
        </p:spPr>
      </p:pic>
      <p:pic>
        <p:nvPicPr>
          <p:cNvPr id="6" name="Picture 5"/>
          <p:cNvPicPr>
            <a:picLocks noChangeAspect="1"/>
          </p:cNvPicPr>
          <p:nvPr/>
        </p:nvPicPr>
        <p:blipFill>
          <a:blip r:embed="rId3"/>
          <a:stretch>
            <a:fillRect/>
          </a:stretch>
        </p:blipFill>
        <p:spPr>
          <a:xfrm>
            <a:off x="6025932" y="1922236"/>
            <a:ext cx="5054818" cy="4521200"/>
          </a:xfrm>
          <a:prstGeom prst="rect">
            <a:avLst/>
          </a:prstGeom>
        </p:spPr>
      </p:pic>
      <p:sp>
        <p:nvSpPr>
          <p:cNvPr id="7" name="TextBox 6"/>
          <p:cNvSpPr txBox="1"/>
          <p:nvPr/>
        </p:nvSpPr>
        <p:spPr>
          <a:xfrm>
            <a:off x="1174411" y="457200"/>
            <a:ext cx="9906339" cy="646331"/>
          </a:xfrm>
          <a:prstGeom prst="rect">
            <a:avLst/>
          </a:prstGeom>
          <a:noFill/>
        </p:spPr>
        <p:txBody>
          <a:bodyPr wrap="square" rtlCol="0">
            <a:spAutoFit/>
          </a:bodyPr>
          <a:lstStyle/>
          <a:p>
            <a:pPr algn="ctr"/>
            <a:r>
              <a:rPr lang="en-US" sz="3600" dirty="0" smtClean="0">
                <a:solidFill>
                  <a:srgbClr val="FF0000"/>
                </a:solidFill>
                <a:latin typeface="American Typewriter" charset="0"/>
                <a:ea typeface="American Typewriter" charset="0"/>
                <a:cs typeface="American Typewriter" charset="0"/>
              </a:rPr>
              <a:t>What is the correct reading for each one?</a:t>
            </a:r>
            <a:endParaRPr lang="en-US" sz="3600" dirty="0">
              <a:solidFill>
                <a:srgbClr val="FF0000"/>
              </a:solidFill>
              <a:latin typeface="American Typewriter" charset="0"/>
              <a:ea typeface="American Typewriter" charset="0"/>
              <a:cs typeface="American Typewriter" charset="0"/>
            </a:endParaRPr>
          </a:p>
        </p:txBody>
      </p:sp>
      <p:sp>
        <p:nvSpPr>
          <p:cNvPr id="8" name="TextBox 7"/>
          <p:cNvSpPr txBox="1"/>
          <p:nvPr/>
        </p:nvSpPr>
        <p:spPr>
          <a:xfrm>
            <a:off x="601734" y="3598061"/>
            <a:ext cx="1774322" cy="584775"/>
          </a:xfrm>
          <a:prstGeom prst="rect">
            <a:avLst/>
          </a:prstGeom>
          <a:solidFill>
            <a:srgbClr val="FFFF00"/>
          </a:solidFill>
        </p:spPr>
        <p:txBody>
          <a:bodyPr wrap="square" rtlCol="0">
            <a:spAutoFit/>
          </a:bodyPr>
          <a:lstStyle/>
          <a:p>
            <a:pPr algn="ctr"/>
            <a:r>
              <a:rPr lang="en-US" sz="3200" smtClean="0"/>
              <a:t>20.6 mL</a:t>
            </a:r>
            <a:endParaRPr lang="en-US" sz="3200" dirty="0"/>
          </a:p>
        </p:txBody>
      </p:sp>
      <p:sp>
        <p:nvSpPr>
          <p:cNvPr id="9" name="TextBox 8"/>
          <p:cNvSpPr txBox="1"/>
          <p:nvPr/>
        </p:nvSpPr>
        <p:spPr>
          <a:xfrm>
            <a:off x="9306428" y="4708404"/>
            <a:ext cx="1774322" cy="584775"/>
          </a:xfrm>
          <a:prstGeom prst="rect">
            <a:avLst/>
          </a:prstGeom>
          <a:solidFill>
            <a:srgbClr val="FFFF00"/>
          </a:solidFill>
        </p:spPr>
        <p:txBody>
          <a:bodyPr wrap="square" rtlCol="0">
            <a:spAutoFit/>
          </a:bodyPr>
          <a:lstStyle/>
          <a:p>
            <a:pPr algn="ctr"/>
            <a:r>
              <a:rPr lang="en-US" sz="3200" dirty="0" smtClean="0"/>
              <a:t>22  mL</a:t>
            </a:r>
            <a:endParaRPr lang="en-US" sz="3200" dirty="0"/>
          </a:p>
        </p:txBody>
      </p:sp>
    </p:spTree>
    <p:extLst>
      <p:ext uri="{BB962C8B-B14F-4D97-AF65-F5344CB8AC3E}">
        <p14:creationId xmlns:p14="http://schemas.microsoft.com/office/powerpoint/2010/main" val="17107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74411" y="1922236"/>
            <a:ext cx="4278844" cy="4521200"/>
          </a:xfrm>
          <a:prstGeom prst="rect">
            <a:avLst/>
          </a:prstGeom>
        </p:spPr>
      </p:pic>
      <p:pic>
        <p:nvPicPr>
          <p:cNvPr id="6" name="Picture 5"/>
          <p:cNvPicPr>
            <a:picLocks noChangeAspect="1"/>
          </p:cNvPicPr>
          <p:nvPr/>
        </p:nvPicPr>
        <p:blipFill>
          <a:blip r:embed="rId3"/>
          <a:stretch>
            <a:fillRect/>
          </a:stretch>
        </p:blipFill>
        <p:spPr>
          <a:xfrm>
            <a:off x="6025932" y="1922236"/>
            <a:ext cx="5054818" cy="4521200"/>
          </a:xfrm>
          <a:prstGeom prst="rect">
            <a:avLst/>
          </a:prstGeom>
        </p:spPr>
      </p:pic>
      <p:sp>
        <p:nvSpPr>
          <p:cNvPr id="7" name="TextBox 6"/>
          <p:cNvSpPr txBox="1"/>
          <p:nvPr/>
        </p:nvSpPr>
        <p:spPr>
          <a:xfrm>
            <a:off x="1174411" y="457200"/>
            <a:ext cx="9906339" cy="646331"/>
          </a:xfrm>
          <a:prstGeom prst="rect">
            <a:avLst/>
          </a:prstGeom>
          <a:noFill/>
        </p:spPr>
        <p:txBody>
          <a:bodyPr wrap="square" rtlCol="0">
            <a:spAutoFit/>
          </a:bodyPr>
          <a:lstStyle/>
          <a:p>
            <a:pPr algn="ctr"/>
            <a:r>
              <a:rPr lang="en-US" sz="3600" dirty="0" smtClean="0">
                <a:solidFill>
                  <a:srgbClr val="FF0000"/>
                </a:solidFill>
                <a:latin typeface="American Typewriter" charset="0"/>
                <a:ea typeface="American Typewriter" charset="0"/>
                <a:cs typeface="American Typewriter" charset="0"/>
              </a:rPr>
              <a:t>What is the correct reading for each one?</a:t>
            </a:r>
            <a:endParaRPr lang="en-US" sz="3600" dirty="0">
              <a:solidFill>
                <a:srgbClr val="FF0000"/>
              </a:solidFill>
              <a:latin typeface="American Typewriter" charset="0"/>
              <a:ea typeface="American Typewriter" charset="0"/>
              <a:cs typeface="American Typewriter" charset="0"/>
            </a:endParaRPr>
          </a:p>
        </p:txBody>
      </p:sp>
      <p:sp>
        <p:nvSpPr>
          <p:cNvPr id="8" name="TextBox 7"/>
          <p:cNvSpPr txBox="1"/>
          <p:nvPr/>
        </p:nvSpPr>
        <p:spPr>
          <a:xfrm>
            <a:off x="601734" y="3598061"/>
            <a:ext cx="1774322" cy="584775"/>
          </a:xfrm>
          <a:prstGeom prst="rect">
            <a:avLst/>
          </a:prstGeom>
          <a:solidFill>
            <a:srgbClr val="FFFF00"/>
          </a:solidFill>
        </p:spPr>
        <p:txBody>
          <a:bodyPr wrap="square" rtlCol="0">
            <a:spAutoFit/>
          </a:bodyPr>
          <a:lstStyle/>
          <a:p>
            <a:pPr algn="ctr"/>
            <a:r>
              <a:rPr lang="en-US" sz="3200" smtClean="0"/>
              <a:t>20.6 mL</a:t>
            </a:r>
            <a:endParaRPr lang="en-US" sz="3200" dirty="0"/>
          </a:p>
        </p:txBody>
      </p:sp>
      <p:sp>
        <p:nvSpPr>
          <p:cNvPr id="9" name="TextBox 8"/>
          <p:cNvSpPr txBox="1"/>
          <p:nvPr/>
        </p:nvSpPr>
        <p:spPr>
          <a:xfrm>
            <a:off x="9306428" y="4708404"/>
            <a:ext cx="1774322" cy="584775"/>
          </a:xfrm>
          <a:prstGeom prst="rect">
            <a:avLst/>
          </a:prstGeom>
          <a:solidFill>
            <a:srgbClr val="FFFF00"/>
          </a:solidFill>
        </p:spPr>
        <p:txBody>
          <a:bodyPr wrap="square" rtlCol="0">
            <a:spAutoFit/>
          </a:bodyPr>
          <a:lstStyle/>
          <a:p>
            <a:pPr algn="ctr"/>
            <a:r>
              <a:rPr lang="en-US" sz="3200" dirty="0" smtClean="0"/>
              <a:t>22  mL</a:t>
            </a:r>
            <a:endParaRPr lang="en-US" sz="3200" dirty="0"/>
          </a:p>
        </p:txBody>
      </p:sp>
      <p:sp>
        <p:nvSpPr>
          <p:cNvPr id="2" name="TextBox 1"/>
          <p:cNvSpPr txBox="1"/>
          <p:nvPr/>
        </p:nvSpPr>
        <p:spPr>
          <a:xfrm>
            <a:off x="3616828" y="1490436"/>
            <a:ext cx="5689600" cy="2246769"/>
          </a:xfrm>
          <a:prstGeom prst="rect">
            <a:avLst/>
          </a:prstGeom>
          <a:solidFill>
            <a:schemeClr val="bg1"/>
          </a:solidFill>
        </p:spPr>
        <p:txBody>
          <a:bodyPr wrap="square" rtlCol="0">
            <a:spAutoFit/>
          </a:bodyPr>
          <a:lstStyle/>
          <a:p>
            <a:pPr algn="ctr"/>
            <a:r>
              <a:rPr lang="en-US" sz="2800" dirty="0" smtClean="0"/>
              <a:t>Since the calibration of the GC on the left is finer, the reading from the GC on the left has more significant digits to show how sure you can be about </a:t>
            </a:r>
            <a:r>
              <a:rPr lang="en-US" sz="2800" smtClean="0"/>
              <a:t>your measurement. </a:t>
            </a:r>
            <a:endParaRPr lang="en-US" sz="2800"/>
          </a:p>
        </p:txBody>
      </p:sp>
    </p:spTree>
    <p:extLst>
      <p:ext uri="{BB962C8B-B14F-4D97-AF65-F5344CB8AC3E}">
        <p14:creationId xmlns:p14="http://schemas.microsoft.com/office/powerpoint/2010/main" val="184750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61000">
              <a:srgbClr val="FFC000"/>
            </a:gs>
            <a:gs pos="72000">
              <a:srgbClr val="FF0000"/>
            </a:gs>
            <a:gs pos="9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4508500" y="1866900"/>
            <a:ext cx="3810000" cy="3170099"/>
          </a:xfrm>
          <a:prstGeom prst="rect">
            <a:avLst/>
          </a:prstGeom>
          <a:noFill/>
        </p:spPr>
        <p:txBody>
          <a:bodyPr wrap="square" rtlCol="0">
            <a:spAutoFit/>
          </a:bodyPr>
          <a:lstStyle/>
          <a:p>
            <a:pPr algn="ctr"/>
            <a:r>
              <a:rPr lang="en-US" sz="20000" smtClean="0"/>
              <a:t>0’s</a:t>
            </a:r>
            <a:endParaRPr lang="en-US" sz="20000"/>
          </a:p>
        </p:txBody>
      </p:sp>
    </p:spTree>
    <p:extLst>
      <p:ext uri="{BB962C8B-B14F-4D97-AF65-F5344CB8AC3E}">
        <p14:creationId xmlns:p14="http://schemas.microsoft.com/office/powerpoint/2010/main" val="171761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81000">
              <a:srgbClr val="FFC000"/>
            </a:gs>
            <a:gs pos="90000">
              <a:srgbClr val="FF0000"/>
            </a:gs>
            <a:gs pos="94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Basics</a:t>
            </a:r>
            <a:endParaRPr lang="en-US" u="sng" dirty="0"/>
          </a:p>
        </p:txBody>
      </p:sp>
      <p:sp>
        <p:nvSpPr>
          <p:cNvPr id="3" name="Content Placeholder 2"/>
          <p:cNvSpPr>
            <a:spLocks noGrp="1"/>
          </p:cNvSpPr>
          <p:nvPr>
            <p:ph idx="1"/>
          </p:nvPr>
        </p:nvSpPr>
        <p:spPr>
          <a:xfrm>
            <a:off x="1155700" y="2397125"/>
            <a:ext cx="10515600" cy="2525032"/>
          </a:xfrm>
        </p:spPr>
        <p:txBody>
          <a:bodyPr/>
          <a:lstStyle/>
          <a:p>
            <a:r>
              <a:rPr lang="en-US" dirty="0" smtClean="0"/>
              <a:t>Sig Fig is short for significant figures. </a:t>
            </a:r>
          </a:p>
          <a:p>
            <a:r>
              <a:rPr lang="en-US" dirty="0" smtClean="0"/>
              <a:t>Significant Figures (sig fig’s) are the number of</a:t>
            </a:r>
            <a:r>
              <a:rPr lang="en-US" dirty="0" smtClean="0">
                <a:solidFill>
                  <a:srgbClr val="FF0000"/>
                </a:solidFill>
              </a:rPr>
              <a:t> digits </a:t>
            </a:r>
            <a:r>
              <a:rPr lang="en-US" dirty="0" smtClean="0"/>
              <a:t>that ‘count’. </a:t>
            </a:r>
          </a:p>
          <a:p>
            <a:r>
              <a:rPr lang="en-US" dirty="0" smtClean="0"/>
              <a:t>The trick to handling sig fig’s is knowing when to count </a:t>
            </a:r>
            <a:r>
              <a:rPr lang="en-US" dirty="0" smtClean="0">
                <a:solidFill>
                  <a:srgbClr val="FF0000"/>
                </a:solidFill>
              </a:rPr>
              <a:t>zero’s</a:t>
            </a:r>
            <a:r>
              <a:rPr lang="en-US" dirty="0"/>
              <a:t> </a:t>
            </a:r>
            <a:r>
              <a:rPr lang="en-US" dirty="0" smtClean="0"/>
              <a:t>and when to </a:t>
            </a:r>
            <a:r>
              <a:rPr lang="en-US" dirty="0" smtClean="0">
                <a:solidFill>
                  <a:srgbClr val="FF0000"/>
                </a:solidFill>
              </a:rPr>
              <a:t>ignore</a:t>
            </a:r>
            <a:r>
              <a:rPr lang="en-US" dirty="0" smtClean="0"/>
              <a:t> them.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084" y="4350657"/>
            <a:ext cx="2861716" cy="1970768"/>
          </a:xfrm>
          <a:prstGeom prst="rect">
            <a:avLst/>
          </a:prstGeom>
        </p:spPr>
      </p:pic>
    </p:spTree>
    <p:extLst>
      <p:ext uri="{BB962C8B-B14F-4D97-AF65-F5344CB8AC3E}">
        <p14:creationId xmlns:p14="http://schemas.microsoft.com/office/powerpoint/2010/main" val="155087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3000">
              <a:schemeClr val="accent1">
                <a:lumMod val="5000"/>
                <a:lumOff val="95000"/>
              </a:schemeClr>
            </a:gs>
            <a:gs pos="81000">
              <a:srgbClr val="FFC000"/>
            </a:gs>
            <a:gs pos="92000">
              <a:srgbClr val="FF0000"/>
            </a:gs>
            <a:gs pos="84000">
              <a:schemeClr val="tx1"/>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4100" y="365125"/>
            <a:ext cx="7759700" cy="1325563"/>
          </a:xfrm>
        </p:spPr>
        <p:txBody>
          <a:bodyPr/>
          <a:lstStyle/>
          <a:p>
            <a:pPr algn="r"/>
            <a:r>
              <a:rPr lang="en-US" b="1" u="sng" smtClean="0">
                <a:latin typeface="American Typewriter" charset="0"/>
                <a:ea typeface="American Typewriter" charset="0"/>
                <a:cs typeface="American Typewriter" charset="0"/>
              </a:rPr>
              <a:t>RULE ONE</a:t>
            </a:r>
            <a:endParaRPr lang="en-US" b="1" u="sng">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2616200" y="2486025"/>
            <a:ext cx="8839200" cy="1857375"/>
          </a:xfrm>
        </p:spPr>
        <p:txBody>
          <a:bodyPr/>
          <a:lstStyle/>
          <a:p>
            <a:r>
              <a:rPr lang="en-US" dirty="0" smtClean="0"/>
              <a:t>All non-zero’s are </a:t>
            </a:r>
            <a:r>
              <a:rPr lang="en-US" sz="5400" dirty="0" smtClean="0">
                <a:solidFill>
                  <a:srgbClr val="FF0000"/>
                </a:solidFill>
              </a:rPr>
              <a:t>significant</a:t>
            </a:r>
            <a:r>
              <a:rPr lang="en-US" dirty="0" smtClean="0"/>
              <a:t>. </a:t>
            </a:r>
            <a:endParaRPr lang="en-US" dirty="0"/>
          </a:p>
        </p:txBody>
      </p:sp>
    </p:spTree>
    <p:extLst>
      <p:ext uri="{BB962C8B-B14F-4D97-AF65-F5344CB8AC3E}">
        <p14:creationId xmlns:p14="http://schemas.microsoft.com/office/powerpoint/2010/main" val="42899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81000">
              <a:srgbClr val="FFC000"/>
            </a:gs>
            <a:gs pos="92000">
              <a:srgbClr val="FF0000"/>
            </a:gs>
            <a:gs pos="84000">
              <a:schemeClr val="tx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900" y="403225"/>
            <a:ext cx="7759700" cy="1325563"/>
          </a:xfrm>
        </p:spPr>
        <p:txBody>
          <a:bodyPr/>
          <a:lstStyle/>
          <a:p>
            <a:r>
              <a:rPr lang="en-US" b="1" u="sng" dirty="0" smtClean="0">
                <a:latin typeface="American Typewriter" charset="0"/>
                <a:ea typeface="American Typewriter" charset="0"/>
                <a:cs typeface="American Typewriter" charset="0"/>
              </a:rPr>
              <a:t>RULE TWO</a:t>
            </a:r>
            <a:endParaRPr lang="en-US" b="1" u="sng"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1892300" y="2460625"/>
            <a:ext cx="8839200" cy="1857375"/>
          </a:xfrm>
        </p:spPr>
        <p:txBody>
          <a:bodyPr/>
          <a:lstStyle/>
          <a:p>
            <a:r>
              <a:rPr lang="en-US" dirty="0" smtClean="0"/>
              <a:t>All zero’s are </a:t>
            </a:r>
            <a:r>
              <a:rPr lang="en-US" sz="5400" dirty="0" smtClean="0">
                <a:solidFill>
                  <a:srgbClr val="FF0000"/>
                </a:solidFill>
              </a:rPr>
              <a:t>significant</a:t>
            </a:r>
            <a:r>
              <a:rPr lang="en-US" dirty="0"/>
              <a:t> </a:t>
            </a:r>
            <a:r>
              <a:rPr lang="en-US" dirty="0" smtClean="0"/>
              <a:t>if they are </a:t>
            </a:r>
            <a:r>
              <a:rPr lang="en-US" sz="5400" dirty="0" smtClean="0">
                <a:solidFill>
                  <a:srgbClr val="FF0000"/>
                </a:solidFill>
              </a:rPr>
              <a:t>between</a:t>
            </a:r>
            <a:r>
              <a:rPr lang="en-US" dirty="0" smtClean="0"/>
              <a:t> non-zero’s. </a:t>
            </a:r>
            <a:endParaRPr lang="en-US" dirty="0"/>
          </a:p>
        </p:txBody>
      </p:sp>
    </p:spTree>
    <p:extLst>
      <p:ext uri="{BB962C8B-B14F-4D97-AF65-F5344CB8AC3E}">
        <p14:creationId xmlns:p14="http://schemas.microsoft.com/office/powerpoint/2010/main" val="317863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81000">
              <a:srgbClr val="FFC000"/>
            </a:gs>
            <a:gs pos="92000">
              <a:srgbClr val="FF0000"/>
            </a:gs>
            <a:gs pos="84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4100" y="365125"/>
            <a:ext cx="7759700" cy="1325563"/>
          </a:xfrm>
        </p:spPr>
        <p:txBody>
          <a:bodyPr/>
          <a:lstStyle/>
          <a:p>
            <a:pPr algn="r"/>
            <a:r>
              <a:rPr lang="en-US" b="1" u="sng" dirty="0" smtClean="0">
                <a:latin typeface="American Typewriter" charset="0"/>
                <a:ea typeface="American Typewriter" charset="0"/>
                <a:cs typeface="American Typewriter" charset="0"/>
              </a:rPr>
              <a:t>RULE THREE</a:t>
            </a:r>
            <a:endParaRPr lang="en-US" b="1" u="sng" dirty="0">
              <a:latin typeface="American Typewriter" charset="0"/>
              <a:ea typeface="American Typewriter" charset="0"/>
              <a:cs typeface="American Typewriter" charset="0"/>
            </a:endParaRPr>
          </a:p>
        </p:txBody>
      </p:sp>
      <p:sp>
        <p:nvSpPr>
          <p:cNvPr id="3" name="Content Placeholder 2"/>
          <p:cNvSpPr>
            <a:spLocks noGrp="1"/>
          </p:cNvSpPr>
          <p:nvPr>
            <p:ph idx="1"/>
          </p:nvPr>
        </p:nvSpPr>
        <p:spPr>
          <a:xfrm>
            <a:off x="3975100" y="2613025"/>
            <a:ext cx="7861300" cy="1857375"/>
          </a:xfrm>
        </p:spPr>
        <p:txBody>
          <a:bodyPr>
            <a:normAutofit fontScale="92500"/>
          </a:bodyPr>
          <a:lstStyle/>
          <a:p>
            <a:r>
              <a:rPr lang="en-US" dirty="0" smtClean="0"/>
              <a:t>All non-zero’s are </a:t>
            </a:r>
            <a:r>
              <a:rPr lang="en-US" sz="5400" dirty="0" smtClean="0">
                <a:solidFill>
                  <a:srgbClr val="FF0000"/>
                </a:solidFill>
              </a:rPr>
              <a:t>significant</a:t>
            </a:r>
            <a:r>
              <a:rPr lang="en-US" dirty="0"/>
              <a:t> </a:t>
            </a:r>
            <a:r>
              <a:rPr lang="en-US" dirty="0" smtClean="0"/>
              <a:t>if they are on the </a:t>
            </a:r>
            <a:r>
              <a:rPr lang="en-US" sz="5400" dirty="0" smtClean="0">
                <a:solidFill>
                  <a:srgbClr val="FF0000"/>
                </a:solidFill>
              </a:rPr>
              <a:t>right</a:t>
            </a:r>
            <a:r>
              <a:rPr lang="en-US" dirty="0" smtClean="0"/>
              <a:t> AND there is a </a:t>
            </a:r>
            <a:r>
              <a:rPr lang="en-US" sz="5400" dirty="0" smtClean="0">
                <a:solidFill>
                  <a:srgbClr val="FF0000"/>
                </a:solidFill>
              </a:rPr>
              <a:t>decimal point</a:t>
            </a:r>
            <a:r>
              <a:rPr lang="en-US" dirty="0" smtClean="0"/>
              <a:t>. </a:t>
            </a:r>
            <a:endParaRPr lang="en-US" dirty="0"/>
          </a:p>
        </p:txBody>
      </p:sp>
    </p:spTree>
    <p:extLst>
      <p:ext uri="{BB962C8B-B14F-4D97-AF65-F5344CB8AC3E}">
        <p14:creationId xmlns:p14="http://schemas.microsoft.com/office/powerpoint/2010/main" val="1329296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333</Words>
  <Application>Microsoft Macintosh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American Typewriter</vt:lpstr>
      <vt:lpstr>Calibri</vt:lpstr>
      <vt:lpstr>Calibri Light</vt:lpstr>
      <vt:lpstr>Arial</vt:lpstr>
      <vt:lpstr>Office Theme</vt:lpstr>
      <vt:lpstr>Significant Figures </vt:lpstr>
      <vt:lpstr>PowerPoint Presentation</vt:lpstr>
      <vt:lpstr>PowerPoint Presentation</vt:lpstr>
      <vt:lpstr>PowerPoint Presentation</vt:lpstr>
      <vt:lpstr>PowerPoint Presentation</vt:lpstr>
      <vt:lpstr>The Basics</vt:lpstr>
      <vt:lpstr>RULE ONE</vt:lpstr>
      <vt:lpstr>RULE TWO</vt:lpstr>
      <vt:lpstr>RULE THREE</vt:lpstr>
      <vt:lpstr>RULE FOUR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Figures </dc:title>
  <dc:creator>Marcia Holwick</dc:creator>
  <cp:lastModifiedBy>Marcia Holwick</cp:lastModifiedBy>
  <cp:revision>6</cp:revision>
  <dcterms:created xsi:type="dcterms:W3CDTF">2017-08-24T14:27:37Z</dcterms:created>
  <dcterms:modified xsi:type="dcterms:W3CDTF">2017-08-24T15:14:55Z</dcterms:modified>
</cp:coreProperties>
</file>